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24"/>
  </p:notesMasterIdLst>
  <p:sldIdLst>
    <p:sldId id="256" r:id="rId2"/>
    <p:sldId id="306" r:id="rId3"/>
    <p:sldId id="295" r:id="rId4"/>
    <p:sldId id="277" r:id="rId5"/>
    <p:sldId id="257" r:id="rId6"/>
    <p:sldId id="271" r:id="rId7"/>
    <p:sldId id="282" r:id="rId8"/>
    <p:sldId id="266" r:id="rId9"/>
    <p:sldId id="278" r:id="rId10"/>
    <p:sldId id="270" r:id="rId11"/>
    <p:sldId id="281" r:id="rId12"/>
    <p:sldId id="305" r:id="rId13"/>
    <p:sldId id="296" r:id="rId14"/>
    <p:sldId id="294" r:id="rId15"/>
    <p:sldId id="290" r:id="rId16"/>
    <p:sldId id="264" r:id="rId17"/>
    <p:sldId id="268" r:id="rId18"/>
    <p:sldId id="292" r:id="rId19"/>
    <p:sldId id="267" r:id="rId20"/>
    <p:sldId id="291" r:id="rId21"/>
    <p:sldId id="298" r:id="rId22"/>
    <p:sldId id="29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D28DF-8883-4FAA-BA30-4D8ADEB38637}" type="datetimeFigureOut">
              <a:rPr lang="uk-UA" smtClean="0"/>
              <a:t>27.08.2021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6072B-0B5D-4E77-8804-D87DB999A51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38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Електронна адреса:</a:t>
            </a:r>
            <a:r>
              <a:rPr lang="uk-UA" baseline="0" dirty="0" smtClean="0"/>
              <a:t> </a:t>
            </a:r>
            <a:r>
              <a:rPr lang="en-US" baseline="0" dirty="0" smtClean="0"/>
              <a:t> vorcio@ukr.net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>
                <a:solidFill>
                  <a:prstClr val="black"/>
                </a:solidFill>
              </a:rPr>
              <a:pPr/>
              <a:t>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5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Психолого-педагогічна</a:t>
            </a:r>
            <a:r>
              <a:rPr lang="uk-UA" baseline="0" dirty="0" smtClean="0"/>
              <a:t> допомога дитині з ООП передбачає</a:t>
            </a:r>
            <a:r>
              <a:rPr lang="uk-UA" dirty="0" smtClean="0"/>
              <a:t> конкретні стратегії</a:t>
            </a:r>
            <a:r>
              <a:rPr lang="uk-UA" baseline="0" dirty="0" smtClean="0"/>
              <a:t> корекційних педагогів щодо адаптації та соціалізації дитини в освітньому середовищі, корекції навчальної діяльності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16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966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Нормативно</a:t>
            </a:r>
            <a:r>
              <a:rPr lang="uk-UA" baseline="0" dirty="0" smtClean="0"/>
              <a:t> база, яка регламентує корекційну складову індивідуальної програми розвитку. Слід зауважити, що вона постійно поновлюється.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7575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Фахівці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інклюзивно</a:t>
            </a:r>
            <a:r>
              <a:rPr lang="uk-UA" baseline="0" dirty="0" smtClean="0"/>
              <a:t>-ресурсного центру у висновку рекомендують освітню програму закладу освіти, в якому навчається дитина. Відповідно заклад освіти вказує програму, за якою навчається клас.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717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слайді ви можете проаналізувати</a:t>
            </a:r>
            <a:r>
              <a:rPr lang="uk-UA" baseline="0" dirty="0" smtClean="0"/>
              <a:t> різницю між адаптацією </a:t>
            </a:r>
            <a:r>
              <a:rPr lang="uk-UA" baseline="0" smtClean="0"/>
              <a:t>та модифікацією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741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Під час складання індивідуальної програми розвитку необхідно проаналізувати, які адаптації  слід розробити для облаштування середовища, застосування належних методів навчання, навчальних матеріалів, обладнання, урахування сенсорних та інших потреб дитини. Для</a:t>
            </a:r>
            <a:r>
              <a:rPr lang="uk-UA" baseline="0" dirty="0" smtClean="0"/>
              <a:t> цього доцільно запросити на засідання команди психолого-педагогічного супроводу фахівців </a:t>
            </a:r>
            <a:r>
              <a:rPr lang="uk-UA" baseline="0" dirty="0" err="1" smtClean="0"/>
              <a:t>інклюзивно</a:t>
            </a:r>
            <a:r>
              <a:rPr lang="uk-UA" baseline="0" dirty="0" smtClean="0"/>
              <a:t>-ресурсного центру, які проводили комплексну оцінку дитини з ООП.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09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Індивідуальний освітній план  розробляється вихователями</a:t>
            </a:r>
            <a:r>
              <a:rPr lang="uk-UA" baseline="0" dirty="0" smtClean="0"/>
              <a:t> інклюзивної групи під керівництвом вихователя-методиста. Протягом року за потреби можуть вноситись корективи.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348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noProof="0" dirty="0" smtClean="0"/>
              <a:t>Склад учасників Команди супроводу залежить від індивідуальних потреб дитини з певним видом порушення розвитку (психічного, фізичного, інтелектуального, сенсорного порушення).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5821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Підписання батьками ІПР є обов’язковим і свідчить про те, що вони знають і поділяють навчальні цілі й завдання, визначені на рік; усвідомлюють характер модифікацій та адаптації навчального процесу; а також поінформовані про моніторинг і перегляд індивідуальної програми розвитку.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242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Вибір форми навчання дитини з особливими</a:t>
            </a:r>
            <a:r>
              <a:rPr lang="uk-UA" baseline="0" dirty="0" smtClean="0"/>
              <a:t> освітніми потребами </a:t>
            </a:r>
            <a:r>
              <a:rPr lang="uk-UA" dirty="0" smtClean="0"/>
              <a:t>є прерогативою батьків. Це право їм надають основні законодавчі освітні документи (Закони “Про освіту”, “Про загальну середню освіту” та ін.). Втім, це рішення, як і вибір освітньої траєкторії програми варто приймати спільно з фахівцями – медиками, педагогами, які допоможуть зважити всі “за” і “проти”, керуючись гаслом “ не зашкодь”. Консультаційну допомогу батьки можуть отримати</a:t>
            </a:r>
            <a:r>
              <a:rPr lang="uk-UA" baseline="0" dirty="0" smtClean="0"/>
              <a:t> у школі</a:t>
            </a:r>
            <a:r>
              <a:rPr lang="uk-UA" dirty="0" smtClean="0"/>
              <a:t>, а також звернувшись до фахівців</a:t>
            </a:r>
            <a:r>
              <a:rPr lang="uk-UA" baseline="0" dirty="0" smtClean="0"/>
              <a:t> </a:t>
            </a:r>
            <a:r>
              <a:rPr lang="uk-UA" baseline="0" dirty="0" err="1" smtClean="0"/>
              <a:t>інклюзивно</a:t>
            </a:r>
            <a:r>
              <a:rPr lang="uk-UA" baseline="0" dirty="0" smtClean="0"/>
              <a:t>-ресурсного центру</a:t>
            </a:r>
            <a:r>
              <a:rPr lang="uk-UA" dirty="0" smtClean="0"/>
              <a:t> за місцем проживання.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12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Посібник схвалено для використання у роботі з дітьми з особливими освітніми потребами комісією із спеціальної педагогіки Науково-методичної ради з питань освіти Міністерства освіти і науки України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8910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Психолого-педагогічна характеристика складається в кінці року усіма учасниками команди</a:t>
            </a:r>
            <a:r>
              <a:rPr lang="uk-UA" baseline="0" dirty="0" smtClean="0"/>
              <a:t> психолого-педагогічного супроводу і може бути джерелом інформації про дитину в майбутньому.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81747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На першому засіданні команди психолого – педагогічного супроводу обирається секретар, який буде вести протоколи засідань. Короткий зміст кожного засідання буде вноситись в індивідуальну програму</a:t>
            </a:r>
            <a:r>
              <a:rPr lang="uk-UA" baseline="0" dirty="0" smtClean="0"/>
              <a:t> розвитку.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вузькому розумінні – це</a:t>
            </a:r>
          </a:p>
          <a:p>
            <a:pPr marL="228600" indent="-228600">
              <a:buAutoNum type="arabicPeriod"/>
            </a:pPr>
            <a:r>
              <a:rPr lang="uk-UA" dirty="0" smtClean="0"/>
              <a:t>Письмовий документ</a:t>
            </a:r>
          </a:p>
          <a:p>
            <a:pPr marL="228600" indent="-228600">
              <a:buAutoNum type="arabicPeriod"/>
            </a:pPr>
            <a:r>
              <a:rPr lang="ru-RU" dirty="0" err="1" smtClean="0"/>
              <a:t>Закріплює</a:t>
            </a:r>
            <a:r>
              <a:rPr lang="ru-RU" dirty="0" smtClean="0"/>
              <a:t> </a:t>
            </a:r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з ООП</a:t>
            </a:r>
          </a:p>
          <a:p>
            <a:pPr marL="228600" indent="-228600">
              <a:buAutoNum type="arabicPeriod"/>
            </a:pPr>
            <a:r>
              <a:rPr lang="ru-RU" dirty="0" smtClean="0"/>
              <a:t>«Контракт»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uk-UA" dirty="0" smtClean="0"/>
              <a:t>закладом</a:t>
            </a:r>
            <a:r>
              <a:rPr lang="ru-RU" dirty="0" smtClean="0"/>
              <a:t> та батьками </a:t>
            </a:r>
            <a:r>
              <a:rPr lang="ru-RU" dirty="0" err="1" smtClean="0"/>
              <a:t>дитини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 широкому </a:t>
            </a:r>
            <a:r>
              <a:rPr lang="ru-RU" dirty="0" err="1" smtClean="0"/>
              <a:t>розумінні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</a:p>
          <a:p>
            <a:pPr marL="228600" indent="-228600">
              <a:buAutoNum type="arabicPeriod"/>
            </a:pPr>
            <a:r>
              <a:rPr lang="ru-RU" dirty="0" err="1" smtClean="0"/>
              <a:t>Процес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роботи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команди</a:t>
            </a:r>
            <a:r>
              <a:rPr lang="ru-RU" baseline="0" dirty="0" smtClean="0"/>
              <a:t> людей</a:t>
            </a:r>
          </a:p>
          <a:p>
            <a:pPr marL="228600" indent="-228600">
              <a:buAutoNum type="arabicPeriod"/>
            </a:pPr>
            <a:r>
              <a:rPr lang="ru-RU" baseline="0" dirty="0" err="1" smtClean="0"/>
              <a:t>Процес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забезпечення</a:t>
            </a:r>
            <a:r>
              <a:rPr lang="ru-RU" baseline="0" dirty="0" smtClean="0"/>
              <a:t> права на </a:t>
            </a:r>
            <a:r>
              <a:rPr lang="ru-RU" baseline="0" dirty="0" err="1" smtClean="0"/>
              <a:t>якісну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освіту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дитини</a:t>
            </a:r>
            <a:r>
              <a:rPr lang="ru-RU" baseline="0" dirty="0" smtClean="0"/>
              <a:t> з ООП</a:t>
            </a:r>
          </a:p>
          <a:p>
            <a:pPr marL="228600" indent="-228600">
              <a:buAutoNum type="arabicPeriod"/>
            </a:pPr>
            <a:r>
              <a:rPr lang="ru-RU" baseline="0" dirty="0" err="1" smtClean="0"/>
              <a:t>Процес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планування</a:t>
            </a:r>
            <a:r>
              <a:rPr lang="ru-RU" baseline="0" dirty="0" smtClean="0"/>
              <a:t> та </a:t>
            </a:r>
            <a:r>
              <a:rPr lang="ru-RU" baseline="0" dirty="0" err="1" smtClean="0"/>
              <a:t>реалізації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освітніх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стратегій</a:t>
            </a:r>
            <a:endParaRPr lang="ru-RU" dirty="0" smtClean="0"/>
          </a:p>
          <a:p>
            <a:pPr marL="228600" indent="-228600">
              <a:buAutoNum type="arabicPeriod"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46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Відповідно до індивідуальних особливостей навчально-пізнавальної діяльності на кожної</a:t>
            </a:r>
            <a:r>
              <a:rPr lang="uk-UA" baseline="0" dirty="0" smtClean="0"/>
              <a:t> дитини</a:t>
            </a:r>
            <a:r>
              <a:rPr lang="uk-UA" dirty="0" smtClean="0"/>
              <a:t> з особливими </a:t>
            </a:r>
          </a:p>
          <a:p>
            <a:r>
              <a:rPr lang="uk-UA" dirty="0" smtClean="0"/>
              <a:t>освітніми потребами  ІПР складається в обов’язковому порядку</a:t>
            </a:r>
            <a:r>
              <a:rPr lang="uk-UA" baseline="0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2-х </a:t>
            </a:r>
            <a:r>
              <a:rPr lang="ru-RU" dirty="0" err="1" smtClean="0"/>
              <a:t>тижнів</a:t>
            </a:r>
            <a:r>
              <a:rPr lang="ru-RU" dirty="0" smtClean="0"/>
              <a:t> з моменту початку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 ІПР </a:t>
            </a:r>
            <a:r>
              <a:rPr lang="ru-RU" dirty="0" err="1" smtClean="0"/>
              <a:t>погоджується</a:t>
            </a:r>
            <a:r>
              <a:rPr lang="ru-RU" dirty="0" smtClean="0"/>
              <a:t> та </a:t>
            </a:r>
            <a:r>
              <a:rPr lang="ru-RU" dirty="0" err="1" smtClean="0"/>
              <a:t>затверджується</a:t>
            </a:r>
            <a:r>
              <a:rPr lang="ru-RU" dirty="0" smtClean="0"/>
              <a:t> </a:t>
            </a:r>
            <a:r>
              <a:rPr lang="ru-RU" dirty="0" err="1" smtClean="0"/>
              <a:t>керівником</a:t>
            </a:r>
            <a:r>
              <a:rPr lang="ru-RU" dirty="0" smtClean="0"/>
              <a:t> закладу </a:t>
            </a:r>
            <a:r>
              <a:rPr lang="ru-RU" dirty="0" err="1" smtClean="0"/>
              <a:t>освіти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7994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Обов’язки усіх учасників команди психолого-педагогічного супроводу визначені</a:t>
            </a:r>
            <a:r>
              <a:rPr lang="uk-UA" baseline="0" dirty="0" smtClean="0"/>
              <a:t> Наказом МОН № 609 від 08.06.2018 </a:t>
            </a:r>
          </a:p>
          <a:p>
            <a:r>
              <a:rPr lang="uk-UA" baseline="0" dirty="0" smtClean="0"/>
              <a:t>«П</a:t>
            </a:r>
            <a:r>
              <a:rPr lang="en-US" baseline="0" dirty="0" err="1" smtClean="0"/>
              <a:t>po</a:t>
            </a:r>
            <a:r>
              <a:rPr lang="en-US" baseline="0" dirty="0" smtClean="0"/>
              <a:t> </a:t>
            </a:r>
            <a:r>
              <a:rPr lang="uk-UA" baseline="0" dirty="0" smtClean="0"/>
              <a:t>затвердження Примірного положення про команду психолого-педагогічного супроводу дитини з ООП в закладі загальної середньої та дошкільної освіти»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53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Здатність визначати такі цілі, послідовно й узгоджено досягати їх усіма учасниками команди супроводу, а також відстежувати динаміку розвитку дитини – це спеціальні вміння, які можна здобути завдяки систематичному підвищенню</a:t>
            </a:r>
            <a:r>
              <a:rPr lang="uk-UA" baseline="0" dirty="0" smtClean="0"/>
              <a:t> кваліфікації</a:t>
            </a:r>
            <a:r>
              <a:rPr lang="uk-UA" dirty="0" smtClean="0"/>
              <a:t> і власним прагненням фахівців, зацікавлених в ефективному навчанні дітей з особливими освітніми потребами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529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Загальна інформація про дитину з ООП</a:t>
            </a:r>
            <a:r>
              <a:rPr lang="uk-UA" baseline="0" dirty="0" smtClean="0"/>
              <a:t> міститься в особовій справі дитини або у висновку фахівців ІРЦ. За необхідності загальну інформацію про дитину з особливими освітніми потребами можна уточнити у батьків або осіб, що їх замінюють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712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uk-UA" altLang="ru-RU" sz="1200" b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розділу</a:t>
            </a:r>
            <a:r>
              <a:rPr lang="uk-UA" altLang="ru-RU" sz="1200" b="0" baseline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uk-UA" altLang="ru-RU" sz="1200" b="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1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факторів, які зумовлюють труднощі пізнавальної діяльності, спілкування та соціальної адаптації, а також виявлення, проектування тих резервів, які можна використовувати у корекційно – розвивальній роботі, сильних сторін і труднощів.</a:t>
            </a:r>
            <a:endParaRPr lang="ru-RU" altLang="ru-RU" sz="1200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9243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Ця інформація повинна бути зрозумілою всім присутнім на засіданні, а також будь-якій іншій людині, яка читатиме ІПР.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6072B-0B5D-4E77-8804-D87DB999A51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275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7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5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179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0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9392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9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86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81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Ins="720000" anchor="ctr"/>
          <a:lstStyle>
            <a:lvl1pPr marL="0" indent="0" algn="r">
              <a:buNone/>
              <a:defRPr sz="2133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301067" y="1578189"/>
            <a:ext cx="41952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974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1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39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9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54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8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2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1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5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9E5AB7-3C2D-4E5D-B225-F50F6073E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3372" y="2758827"/>
            <a:ext cx="8233768" cy="278514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/>
              <a:t/>
            </a:r>
            <a:br>
              <a:rPr lang="uk-UA" sz="4800" dirty="0"/>
            </a:b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/>
              <a:t/>
            </a:r>
            <a:br>
              <a:rPr lang="uk-UA" sz="4800" dirty="0"/>
            </a:br>
            <a:r>
              <a:rPr lang="uk-UA" sz="4800" dirty="0" smtClean="0"/>
              <a:t>Моделювання</a:t>
            </a:r>
            <a:br>
              <a:rPr lang="uk-UA" sz="4800" dirty="0" smtClean="0"/>
            </a:br>
            <a:r>
              <a:rPr lang="uk-UA" sz="4800" dirty="0" smtClean="0"/>
              <a:t> індивідуальної програми розвитку</a:t>
            </a:r>
            <a:br>
              <a:rPr lang="uk-UA" sz="4800" dirty="0" smtClean="0"/>
            </a:br>
            <a:r>
              <a:rPr lang="uk-UA" sz="4800" dirty="0" smtClean="0"/>
              <a:t> дитини-дошкільника </a:t>
            </a:r>
            <a:br>
              <a:rPr lang="uk-UA" sz="4800" dirty="0" smtClean="0"/>
            </a:br>
            <a:r>
              <a:rPr lang="uk-UA" sz="4800" dirty="0" smtClean="0"/>
              <a:t>з особливими освітніми потребами 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8214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43552" y="532262"/>
            <a:ext cx="8915400" cy="4505503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 smtClean="0"/>
              <a:t>3. Додаткові послуги</a:t>
            </a:r>
          </a:p>
          <a:p>
            <a:endParaRPr lang="uk-UA" dirty="0"/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76793287-7E7F-4427-BA50-536404EB2F2D}"/>
              </a:ext>
            </a:extLst>
          </p:cNvPr>
          <p:cNvPicPr/>
          <p:nvPr/>
        </p:nvPicPr>
        <p:blipFill rotWithShape="1">
          <a:blip r:embed="rId3"/>
          <a:srcRect t="-330" b="74526"/>
          <a:stretch/>
        </p:blipFill>
        <p:spPr bwMode="auto">
          <a:xfrm>
            <a:off x="2343552" y="1050878"/>
            <a:ext cx="7779223" cy="1624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6221" y="2802847"/>
            <a:ext cx="9034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Додаткові </a:t>
            </a:r>
            <a:r>
              <a:rPr lang="uk-UA" sz="2400" dirty="0" smtClean="0"/>
              <a:t>спеціальні </a:t>
            </a:r>
            <a:r>
              <a:rPr lang="uk-UA" sz="2400" dirty="0"/>
              <a:t>послуги – це додаткові послуги педагогів та </a:t>
            </a:r>
            <a:r>
              <a:rPr lang="uk-UA" sz="2400" dirty="0" smtClean="0"/>
              <a:t>інших фахівців</a:t>
            </a:r>
            <a:r>
              <a:rPr lang="uk-UA" sz="2400" dirty="0"/>
              <a:t>, які необхідні дитині для успішного засвоєння програми</a:t>
            </a:r>
            <a:r>
              <a:rPr lang="uk-UA" sz="24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д</a:t>
            </a:r>
            <a:r>
              <a:rPr lang="uk-UA" sz="2400" dirty="0" smtClean="0"/>
              <a:t>одаткова підтримка асистента вихователя (дитини),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послуги вчителя - логопеда</a:t>
            </a:r>
            <a:r>
              <a:rPr lang="uk-UA" sz="2400" dirty="0"/>
              <a:t>, </a:t>
            </a:r>
            <a:r>
              <a:rPr lang="uk-UA" sz="2400" dirty="0" smtClean="0"/>
              <a:t>практичного психолога</a:t>
            </a:r>
            <a:r>
              <a:rPr lang="uk-UA" sz="2400" dirty="0"/>
              <a:t>, </a:t>
            </a:r>
            <a:r>
              <a:rPr lang="uk-UA" sz="2400" dirty="0" smtClean="0"/>
              <a:t>вчителя - </a:t>
            </a:r>
            <a:r>
              <a:rPr lang="uk-UA" sz="2400" dirty="0" err="1" smtClean="0"/>
              <a:t>реабілітолога</a:t>
            </a:r>
            <a:r>
              <a:rPr lang="uk-UA" sz="2400" dirty="0" smtClean="0"/>
              <a:t>, вчителя – дефектолога.</a:t>
            </a:r>
          </a:p>
          <a:p>
            <a:r>
              <a:rPr lang="uk-UA" sz="2400" dirty="0" smtClean="0"/>
              <a:t> </a:t>
            </a:r>
            <a:r>
              <a:rPr lang="uk-UA" sz="2400" dirty="0"/>
              <a:t>До додаткових </a:t>
            </a:r>
            <a:r>
              <a:rPr lang="uk-UA" sz="2400" dirty="0" smtClean="0"/>
              <a:t>послуг також </a:t>
            </a:r>
            <a:r>
              <a:rPr lang="uk-UA" sz="2400" dirty="0"/>
              <a:t>належать медичні, зокрема </a:t>
            </a:r>
            <a:r>
              <a:rPr lang="uk-UA" sz="2400" dirty="0" err="1" smtClean="0"/>
              <a:t>медсестри</a:t>
            </a:r>
            <a:r>
              <a:rPr lang="uk-UA" sz="2400" dirty="0" smtClean="0"/>
              <a:t> </a:t>
            </a:r>
            <a:r>
              <a:rPr lang="uk-UA" sz="2400" dirty="0"/>
              <a:t>(за необхідності</a:t>
            </a:r>
            <a:r>
              <a:rPr lang="uk-UA" sz="2400" dirty="0" smtClean="0"/>
              <a:t>), соціального педагога.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683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971" y="596813"/>
            <a:ext cx="10358650" cy="40434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4.Психолого-педагогічний супровід дитини з ООП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/>
              <a:t>І</a:t>
            </a:r>
            <a:r>
              <a:rPr lang="uk-UA" sz="2700" dirty="0" smtClean="0"/>
              <a:t>нформація про корекційну складову міститься в п.7 висновку</a:t>
            </a:r>
            <a:br>
              <a:rPr lang="uk-UA" sz="2700" dirty="0" smtClean="0"/>
            </a:br>
            <a:r>
              <a:rPr lang="uk-UA" sz="2700" dirty="0" smtClean="0"/>
              <a:t>комплексної психолого-педагогічної оцінки дитини</a:t>
            </a:r>
            <a:br>
              <a:rPr lang="uk-UA" sz="2700" dirty="0" smtClean="0"/>
            </a:br>
            <a:r>
              <a:rPr lang="uk-UA" sz="2700" dirty="0" smtClean="0"/>
              <a:t> з особливими освітніми потребами</a:t>
            </a:r>
            <a:endParaRPr lang="uk-UA" sz="27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6793287-7E7F-4427-BA50-536404EB2F2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25144" b="43759"/>
          <a:stretch/>
        </p:blipFill>
        <p:spPr bwMode="auto">
          <a:xfrm>
            <a:off x="1705971" y="1441052"/>
            <a:ext cx="8326562" cy="2354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364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435" y="624110"/>
            <a:ext cx="9734178" cy="1280890"/>
          </a:xfrm>
        </p:spPr>
        <p:txBody>
          <a:bodyPr/>
          <a:lstStyle/>
          <a:p>
            <a:r>
              <a:rPr lang="uk-UA" b="1" dirty="0"/>
              <a:t>Д</a:t>
            </a:r>
            <a:r>
              <a:rPr lang="uk-UA" b="1" dirty="0" smtClean="0"/>
              <a:t>окументація практичного психолога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Нормативно – правові документи</a:t>
            </a:r>
          </a:p>
          <a:p>
            <a:r>
              <a:rPr lang="uk-UA" sz="3600" dirty="0" smtClean="0"/>
              <a:t>Навчально-методичні матеріали</a:t>
            </a:r>
          </a:p>
          <a:p>
            <a:r>
              <a:rPr lang="uk-UA" sz="3600" dirty="0" smtClean="0"/>
              <a:t>Довідково-інформаційні матеріали</a:t>
            </a:r>
            <a:endParaRPr lang="uk-UA" sz="3600" dirty="0"/>
          </a:p>
          <a:p>
            <a:r>
              <a:rPr lang="uk-UA" sz="3600" dirty="0" smtClean="0"/>
              <a:t>Обліково-статистична документація</a:t>
            </a:r>
            <a:endParaRPr lang="uk-UA" sz="3600" dirty="0"/>
          </a:p>
          <a:p>
            <a:r>
              <a:rPr lang="uk-UA" sz="3600" dirty="0" smtClean="0"/>
              <a:t>Матеріали службового використання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26140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Нормативно-правові документи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1541" y="1437564"/>
            <a:ext cx="8915400" cy="3777622"/>
          </a:xfrm>
        </p:spPr>
        <p:txBody>
          <a:bodyPr>
            <a:noAutofit/>
          </a:bodyPr>
          <a:lstStyle/>
          <a:p>
            <a:r>
              <a:rPr lang="uk-UA" sz="2400" dirty="0" smtClean="0"/>
              <a:t>Лист МОН України «Про пріоритетні напрямки роботи психологічної служби в системі освіти у 2019\2020 навчальному році» від 16.07.209р.</a:t>
            </a:r>
          </a:p>
          <a:p>
            <a:r>
              <a:rPr lang="uk-UA" sz="2400" dirty="0" smtClean="0"/>
              <a:t>Лист МОН України «Про надання психолого-педагогічних та корекційно-</a:t>
            </a:r>
            <a:r>
              <a:rPr lang="uk-UA" sz="2400" dirty="0" err="1" smtClean="0"/>
              <a:t>розвиткових</a:t>
            </a:r>
            <a:r>
              <a:rPr lang="uk-UA" sz="2400" dirty="0" smtClean="0"/>
              <a:t> послуг» від 04.06.2020р.</a:t>
            </a:r>
          </a:p>
          <a:p>
            <a:r>
              <a:rPr lang="uk-UA" sz="2400" dirty="0" smtClean="0"/>
              <a:t>Лист МОН України щодо постанови КМУ від 26.02. 2020р. №152 «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питання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субвенції</a:t>
            </a:r>
            <a:r>
              <a:rPr lang="ru-RU" sz="2400" dirty="0"/>
              <a:t> з державного бюджету </a:t>
            </a:r>
            <a:r>
              <a:rPr lang="ru-RU" sz="2400" dirty="0" err="1"/>
              <a:t>місцевим</a:t>
            </a:r>
            <a:r>
              <a:rPr lang="ru-RU" sz="2400" dirty="0"/>
              <a:t> бюджетам на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підтримки</a:t>
            </a:r>
            <a:r>
              <a:rPr lang="ru-RU" sz="2400" dirty="0"/>
              <a:t> особам з </a:t>
            </a:r>
            <a:r>
              <a:rPr lang="ru-RU" sz="2400" dirty="0" err="1"/>
              <a:t>особливими</a:t>
            </a:r>
            <a:r>
              <a:rPr lang="ru-RU" sz="2400" dirty="0"/>
              <a:t> </a:t>
            </a:r>
            <a:r>
              <a:rPr lang="ru-RU" sz="2400" dirty="0" err="1"/>
              <a:t>освітніми</a:t>
            </a:r>
            <a:r>
              <a:rPr lang="ru-RU" sz="2400" dirty="0"/>
              <a:t> потребами у 2020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»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0820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5. Освітня програма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4018" y="1264555"/>
            <a:ext cx="8915400" cy="377762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Назва освітньої програми, рекомендованої ІРЦ для роботи з дитиною з особливими освітніми потребами</a:t>
            </a:r>
          </a:p>
          <a:p>
            <a:r>
              <a:rPr lang="uk-UA" sz="2800" dirty="0" smtClean="0"/>
              <a:t>Освітня програма, якою користується вихователь групи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22411" b="7802"/>
          <a:stretch/>
        </p:blipFill>
        <p:spPr>
          <a:xfrm>
            <a:off x="8894523" y="2363821"/>
            <a:ext cx="2848397" cy="373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3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B14D40-3A3F-1B49-A5DD-F79F700449DF}"/>
              </a:ext>
            </a:extLst>
          </p:cNvPr>
          <p:cNvSpPr txBox="1"/>
          <p:nvPr/>
        </p:nvSpPr>
        <p:spPr>
          <a:xfrm>
            <a:off x="6096000" y="0"/>
            <a:ext cx="614468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Модифікації</a:t>
            </a:r>
          </a:p>
          <a:p>
            <a:pPr algn="ctr"/>
            <a:endParaRPr lang="uk-UA" sz="2400" dirty="0"/>
          </a:p>
          <a:p>
            <a:pPr marL="380990" indent="-380990" fontAlgn="base">
              <a:buFont typeface="Wingdings" pitchFamily="2" charset="2"/>
              <a:buChar char="q"/>
            </a:pPr>
            <a:r>
              <a:rPr lang="uk-UA" sz="2400" dirty="0"/>
              <a:t>змінюють зміст або понятійну </a:t>
            </a:r>
          </a:p>
          <a:p>
            <a:pPr fontAlgn="base"/>
            <a:r>
              <a:rPr lang="uk-UA" sz="2400" dirty="0"/>
              <a:t>складність навчального завдання. </a:t>
            </a:r>
          </a:p>
          <a:p>
            <a:pPr fontAlgn="base"/>
            <a:r>
              <a:rPr lang="uk-UA" sz="2400" dirty="0"/>
              <a:t>Тобто</a:t>
            </a:r>
          </a:p>
          <a:p>
            <a:pPr fontAlgn="base"/>
            <a:r>
              <a:rPr lang="uk-UA" sz="2400" b="1" u="sng" dirty="0"/>
              <a:t>змінюють характер навчання</a:t>
            </a:r>
            <a:r>
              <a:rPr lang="uk-UA" sz="2400" dirty="0"/>
              <a:t>: </a:t>
            </a:r>
          </a:p>
          <a:p>
            <a:pPr fontAlgn="base"/>
            <a:r>
              <a:rPr lang="uk-UA" sz="2400" dirty="0"/>
              <a:t>дитина вивчає </a:t>
            </a:r>
            <a:r>
              <a:rPr lang="uk-UA" sz="2400" b="1" dirty="0"/>
              <a:t>не те</a:t>
            </a:r>
            <a:r>
              <a:rPr lang="uk-UA" sz="2400" dirty="0"/>
              <a:t>, що вивчають </a:t>
            </a:r>
          </a:p>
          <a:p>
            <a:pPr fontAlgn="base"/>
            <a:r>
              <a:rPr lang="uk-UA" sz="2400" dirty="0"/>
              <a:t>усі діти в </a:t>
            </a:r>
            <a:r>
              <a:rPr lang="uk-UA" sz="2400" dirty="0" smtClean="0"/>
              <a:t>групі. </a:t>
            </a:r>
            <a:endParaRPr lang="uk-UA" sz="2400" dirty="0"/>
          </a:p>
          <a:p>
            <a:pPr fontAlgn="base"/>
            <a:endParaRPr lang="uk-UA" sz="2400" dirty="0"/>
          </a:p>
          <a:p>
            <a:pPr fontAlgn="base"/>
            <a:r>
              <a:rPr lang="uk-UA" sz="2400" dirty="0"/>
              <a:t>Використовуються при роботі з </a:t>
            </a:r>
          </a:p>
          <a:p>
            <a:pPr fontAlgn="base"/>
            <a:r>
              <a:rPr lang="uk-UA" sz="2400" dirty="0" smtClean="0"/>
              <a:t>дітьми, </a:t>
            </a:r>
            <a:r>
              <a:rPr lang="uk-UA" sz="2400" dirty="0"/>
              <a:t>що мають значні когнітивні </a:t>
            </a:r>
          </a:p>
          <a:p>
            <a:pPr fontAlgn="base"/>
            <a:r>
              <a:rPr lang="uk-UA" sz="2400" dirty="0"/>
              <a:t>порушення.</a:t>
            </a:r>
          </a:p>
          <a:p>
            <a:pPr fontAlgn="base"/>
            <a:endParaRPr lang="uk-UA" sz="2400" dirty="0"/>
          </a:p>
          <a:p>
            <a:pPr fontAlgn="base"/>
            <a:endParaRPr lang="uk-U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5AA795-710A-E244-AF09-BDEF579D6AD1}"/>
              </a:ext>
            </a:extLst>
          </p:cNvPr>
          <p:cNvSpPr txBox="1"/>
          <p:nvPr/>
        </p:nvSpPr>
        <p:spPr>
          <a:xfrm>
            <a:off x="0" y="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Адаптації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35CA87-B6A9-FD4A-840E-92D79BCA4889}"/>
              </a:ext>
            </a:extLst>
          </p:cNvPr>
          <p:cNvSpPr txBox="1"/>
          <p:nvPr/>
        </p:nvSpPr>
        <p:spPr>
          <a:xfrm>
            <a:off x="0" y="740702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q"/>
            </a:pPr>
            <a:r>
              <a:rPr lang="uk-UA" sz="2400" b="1" dirty="0"/>
              <a:t> </a:t>
            </a:r>
            <a:r>
              <a:rPr lang="uk-UA" sz="2400" dirty="0"/>
              <a:t>змінює характер подання </a:t>
            </a:r>
          </a:p>
          <a:p>
            <a:pPr fontAlgn="base"/>
            <a:r>
              <a:rPr lang="uk-UA" sz="2400" dirty="0"/>
              <a:t>навчального матеріалу, але </a:t>
            </a:r>
            <a:r>
              <a:rPr lang="uk-UA" sz="2400" b="1" u="sng" dirty="0"/>
              <a:t>не </a:t>
            </a:r>
          </a:p>
          <a:p>
            <a:pPr fontAlgn="base"/>
            <a:r>
              <a:rPr lang="uk-UA" sz="2400" b="1" u="sng" dirty="0"/>
              <a:t>змінює зміст</a:t>
            </a:r>
            <a:r>
              <a:rPr lang="uk-UA" sz="2400" dirty="0"/>
              <a:t> або концептуальну </a:t>
            </a:r>
          </a:p>
          <a:p>
            <a:pPr fontAlgn="base"/>
            <a:r>
              <a:rPr lang="uk-UA" sz="2400" dirty="0"/>
              <a:t>складність навчального завдання.</a:t>
            </a:r>
          </a:p>
          <a:p>
            <a:pPr fontAlgn="base"/>
            <a:endParaRPr lang="uk-UA" sz="2400" dirty="0"/>
          </a:p>
          <a:p>
            <a:pPr fontAlgn="base"/>
            <a:r>
              <a:rPr lang="uk-UA" sz="3600" dirty="0" smtClean="0"/>
              <a:t>Адаптація це зміна умов виконання завдання</a:t>
            </a:r>
            <a:endParaRPr lang="uk-UA" sz="36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5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798C1E-6DCA-4D84-B227-49DAECD8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833" y="388899"/>
            <a:ext cx="10426889" cy="6271208"/>
          </a:xfrm>
        </p:spPr>
        <p:txBody>
          <a:bodyPr>
            <a:normAutofit/>
          </a:bodyPr>
          <a:lstStyle/>
          <a:p>
            <a:pPr marL="0" indent="0" algn="ctr" fontAlgn="t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6. </a:t>
            </a:r>
            <a:r>
              <a:rPr lang="ru-RU" sz="3200" dirty="0" err="1" smtClean="0">
                <a:cs typeface="Times New Roman" panose="02020603050405020304" pitchFamily="18" charset="0"/>
              </a:rPr>
              <a:t>Адаптація</a:t>
            </a:r>
            <a:r>
              <a:rPr lang="ru-RU" sz="3200" dirty="0" smtClean="0">
                <a:cs typeface="Times New Roman" panose="02020603050405020304" pitchFamily="18" charset="0"/>
              </a:rPr>
              <a:t> та </a:t>
            </a:r>
            <a:r>
              <a:rPr lang="ru-RU" sz="3200" dirty="0" err="1" smtClean="0">
                <a:cs typeface="Times New Roman" panose="02020603050405020304" pitchFamily="18" charset="0"/>
              </a:rPr>
              <a:t>модифікація</a:t>
            </a:r>
            <a:r>
              <a:rPr lang="ru-RU" sz="3200" dirty="0" smtClean="0"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cs typeface="Times New Roman" panose="02020603050405020304" pitchFamily="18" charset="0"/>
              </a:rPr>
              <a:t>освітніх</a:t>
            </a:r>
            <a:r>
              <a:rPr lang="ru-RU" sz="3200" dirty="0" smtClean="0"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cs typeface="Times New Roman" panose="02020603050405020304" pitchFamily="18" charset="0"/>
              </a:rPr>
              <a:t>програм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83070"/>
              </p:ext>
            </p:extLst>
          </p:nvPr>
        </p:nvGraphicFramePr>
        <p:xfrm>
          <a:off x="2429301" y="1228304"/>
          <a:ext cx="7424383" cy="5243327"/>
        </p:xfrm>
        <a:graphic>
          <a:graphicData uri="http://schemas.openxmlformats.org/drawingml/2006/table">
            <a:tbl>
              <a:tblPr firstRow="1" firstCol="1" bandRow="1"/>
              <a:tblGrid>
                <a:gridCol w="7424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Пристосування середовища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доступність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освітлення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шуму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приміщення для усамітнення (ресурсна кімната, </a:t>
                      </a:r>
                      <a:r>
                        <a:rPr lang="uk-UA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медіатека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тощо)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Психолого-педагогічна адаптація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візуального розкладу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часу на виконання завдань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340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збільшення обсягу допомоги (навідне запитання, демонстрація зразка, нагадування)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руховий режим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заохочень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використання засобів концентрації уваги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Адаптація навчального матеріалу</a:t>
                      </a: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картки-підказки, картки-інструкції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засоби альтернативної комунікації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Модифікація: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755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Скорочення змісту матеріалу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577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Зниження вимог до виконання завдань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8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74961" y="217622"/>
            <a:ext cx="8829651" cy="1232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7.Індивідуальний освітній план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74961" y="4285393"/>
            <a:ext cx="951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043411"/>
              </p:ext>
            </p:extLst>
          </p:nvPr>
        </p:nvGraphicFramePr>
        <p:xfrm>
          <a:off x="1160060" y="2083378"/>
          <a:ext cx="10058401" cy="1669755"/>
        </p:xfrm>
        <a:graphic>
          <a:graphicData uri="http://schemas.openxmlformats.org/drawingml/2006/table">
            <a:tbl>
              <a:tblPr firstRow="1" firstCol="1" bandRow="1"/>
              <a:tblGrid>
                <a:gridCol w="25734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7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20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5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77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32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56585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Цілі та завдання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Очікувані результати/уміння, методи та засоби реалізації мети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Моніторинг та оцінювання досягнень</a:t>
                      </a:r>
                      <a:r>
                        <a:rPr lang="en-US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8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58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sz="18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uk-UA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58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8" marR="685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51629" y="4487746"/>
            <a:ext cx="8079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Позначення для оцінювання: “+”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“виконує”, “±”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“виконує не систематично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або “виконує з допомогою”, “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“не виконує”.</a:t>
            </a:r>
            <a:endParaRPr lang="uk-UA" sz="24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3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057" y="143369"/>
            <a:ext cx="9839585" cy="1280890"/>
          </a:xfrm>
        </p:spPr>
        <p:txBody>
          <a:bodyPr/>
          <a:lstStyle/>
          <a:p>
            <a:pPr algn="ctr"/>
            <a:r>
              <a:rPr lang="uk-UA" dirty="0" smtClean="0"/>
              <a:t>8.Команда </a:t>
            </a:r>
            <a:br>
              <a:rPr lang="uk-UA" dirty="0" smtClean="0"/>
            </a:br>
            <a:r>
              <a:rPr lang="uk-UA" dirty="0" smtClean="0"/>
              <a:t>психолого-педагогічного супроводу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2551" y="2597947"/>
            <a:ext cx="52022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uk-UA" b="1" dirty="0" smtClean="0"/>
              <a:t>Постійні учасники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 smtClean="0"/>
              <a:t> </a:t>
            </a:r>
            <a:r>
              <a:rPr lang="uk-UA" b="1" dirty="0"/>
              <a:t>вихователь-методист,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 smtClean="0"/>
              <a:t>вихователі,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 smtClean="0"/>
              <a:t> </a:t>
            </a:r>
            <a:r>
              <a:rPr lang="uk-UA" b="1" dirty="0"/>
              <a:t>асистент вихователя,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практичний психолог,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в</a:t>
            </a:r>
            <a:r>
              <a:rPr lang="uk-UA" b="1" dirty="0" smtClean="0"/>
              <a:t>читель-логопед, </a:t>
            </a:r>
            <a:endParaRPr lang="uk-UA" b="1" dirty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батьки дитини з ООП тощо.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09397" y="2597947"/>
            <a:ext cx="6096000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uk-UA" b="1" dirty="0" smtClean="0"/>
              <a:t>Залучені фахівці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 smtClean="0"/>
              <a:t>вчителі-</a:t>
            </a:r>
            <a:r>
              <a:rPr lang="ru-RU" b="1" dirty="0"/>
              <a:t>дефектологи (в </a:t>
            </a:r>
            <a:r>
              <a:rPr lang="uk-UA" b="1" dirty="0"/>
              <a:t>залежності від виду порушення розвитку дитини з ООП: логопед, тифлопедагог, сурдопедагог, </a:t>
            </a:r>
            <a:r>
              <a:rPr lang="uk-UA" b="1" dirty="0" err="1"/>
              <a:t>олігофренопедагог</a:t>
            </a:r>
            <a:r>
              <a:rPr lang="uk-UA" b="1" dirty="0"/>
              <a:t>, </a:t>
            </a:r>
            <a:r>
              <a:rPr lang="uk-UA" b="1" dirty="0" err="1"/>
              <a:t>ортопедагог</a:t>
            </a:r>
            <a:r>
              <a:rPr lang="uk-UA" b="1" dirty="0"/>
              <a:t>),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медичний працівник закладу ,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асистент дитини,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спеціалісти служби соціального захисту населення,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uk-UA" b="1" dirty="0"/>
              <a:t>спеціалісти служб у справах дітей тощо</a:t>
            </a:r>
            <a:endParaRPr lang="uk-UA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94604"/>
              </p:ext>
            </p:extLst>
          </p:nvPr>
        </p:nvGraphicFramePr>
        <p:xfrm>
          <a:off x="1754414" y="1424259"/>
          <a:ext cx="8966128" cy="975360"/>
        </p:xfrm>
        <a:graphic>
          <a:graphicData uri="http://schemas.openxmlformats.org/drawingml/2006/table">
            <a:tbl>
              <a:tblPr firstRow="1" firstCol="1" bandRow="1"/>
              <a:tblGrid>
                <a:gridCol w="4188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0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71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52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Прізвище, ім’я, по батькові</a:t>
                      </a:r>
                      <a:endParaRPr lang="uk-UA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посади/спеціальності</a:t>
                      </a:r>
                      <a:endParaRPr lang="uk-UA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Підпис</a:t>
                      </a:r>
                      <a:endParaRPr lang="uk-UA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3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3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7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7DE8792-78E7-42C5-A587-3C8DD7DC5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304" r="1120" b="58271"/>
          <a:stretch/>
        </p:blipFill>
        <p:spPr>
          <a:xfrm>
            <a:off x="1221676" y="1542199"/>
            <a:ext cx="10535567" cy="1678673"/>
          </a:xfrm>
        </p:spPr>
      </p:pic>
      <p:sp>
        <p:nvSpPr>
          <p:cNvPr id="2" name="Прямоугольник 1"/>
          <p:cNvSpPr/>
          <p:nvPr/>
        </p:nvSpPr>
        <p:spPr>
          <a:xfrm>
            <a:off x="1583140" y="4012442"/>
            <a:ext cx="8816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435763"/>
                </a:solidFill>
              </a:rPr>
              <a:t>Участь батьків у розробці ІПР є надзвичайно важливою. Батьки не тільки надають важливу інформацію про особливості розвитку дитини (інформація про стан здоров’я, розвиток, інтереси, особливості поведінки дитини тощо), вони узгоджують ІПР, підписуючи її.</a:t>
            </a:r>
            <a:endParaRPr lang="uk-UA" sz="24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74961" y="244918"/>
            <a:ext cx="8829651" cy="12328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9. Погодження </a:t>
            </a:r>
            <a:br>
              <a:rPr lang="uk-UA" dirty="0" smtClean="0"/>
            </a:br>
            <a:r>
              <a:rPr lang="uk-UA" dirty="0"/>
              <a:t>і</a:t>
            </a:r>
            <a:r>
              <a:rPr lang="uk-UA" dirty="0" smtClean="0"/>
              <a:t>ндивідуальної програми розвитку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148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35907" y="123801"/>
            <a:ext cx="4356040" cy="65579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2683" y="1474619"/>
            <a:ext cx="62932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uk-UA" sz="4400" b="1" kern="0" dirty="0" smtClean="0">
                <a:solidFill>
                  <a:srgbClr val="C0504D"/>
                </a:solidFill>
                <a:latin typeface="Calibri"/>
              </a:rPr>
              <a:t>Молошнюк </a:t>
            </a:r>
            <a:br>
              <a:rPr lang="uk-UA" sz="4400" b="1" kern="0" dirty="0" smtClean="0">
                <a:solidFill>
                  <a:srgbClr val="C0504D"/>
                </a:solidFill>
                <a:latin typeface="Calibri"/>
              </a:rPr>
            </a:br>
            <a:r>
              <a:rPr lang="uk-UA" sz="4400" b="1" kern="0" dirty="0" smtClean="0">
                <a:solidFill>
                  <a:srgbClr val="C0504D"/>
                </a:solidFill>
                <a:latin typeface="Calibri"/>
              </a:rPr>
              <a:t>Людмила Василівна</a:t>
            </a:r>
            <a:r>
              <a:rPr lang="uk-UA" sz="4400" b="1" kern="0" dirty="0" smtClean="0">
                <a:solidFill>
                  <a:srgbClr val="C00000"/>
                </a:solidFill>
                <a:latin typeface="Calibri"/>
              </a:rPr>
              <a:t/>
            </a:r>
            <a:br>
              <a:rPr lang="uk-UA" sz="4400" b="1" kern="0" dirty="0" smtClean="0">
                <a:solidFill>
                  <a:srgbClr val="C00000"/>
                </a:solidFill>
                <a:latin typeface="Calibri"/>
              </a:rPr>
            </a:br>
            <a:r>
              <a:rPr lang="uk-UA" sz="3200" kern="0" dirty="0" smtClean="0">
                <a:solidFill>
                  <a:prstClr val="black"/>
                </a:solidFill>
                <a:latin typeface="Calibri"/>
              </a:rPr>
              <a:t>методист відділу </a:t>
            </a:r>
            <a:br>
              <a:rPr lang="uk-UA" sz="3200" kern="0" dirty="0" smtClean="0">
                <a:solidFill>
                  <a:prstClr val="black"/>
                </a:solidFill>
                <a:latin typeface="Calibri"/>
              </a:rPr>
            </a:br>
            <a:r>
              <a:rPr lang="uk-UA" sz="3200" kern="0" dirty="0" smtClean="0">
                <a:solidFill>
                  <a:prstClr val="black"/>
                </a:solidFill>
                <a:latin typeface="Calibri"/>
              </a:rPr>
              <a:t>«Ресурсний центр підтримки інклюзивної освіти</a:t>
            </a:r>
            <a:r>
              <a:rPr lang="uk-UA" sz="3200" kern="0" dirty="0" smtClean="0">
                <a:solidFill>
                  <a:prstClr val="black"/>
                </a:solidFill>
                <a:latin typeface="Calibri"/>
              </a:rPr>
              <a:t>» КЗВО «ВАБО»,</a:t>
            </a:r>
            <a:r>
              <a:rPr lang="uk-UA" sz="3200" kern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uk-UA" sz="3200" kern="0" dirty="0" smtClean="0">
                <a:solidFill>
                  <a:prstClr val="black"/>
                </a:solidFill>
                <a:latin typeface="Calibri"/>
              </a:rPr>
            </a:br>
            <a:r>
              <a:rPr lang="uk-UA" sz="3200" kern="0" dirty="0" smtClean="0">
                <a:solidFill>
                  <a:prstClr val="black"/>
                </a:solidFill>
                <a:latin typeface="Calibri"/>
              </a:rPr>
              <a:t> практичний психолог,</a:t>
            </a:r>
          </a:p>
          <a:p>
            <a:pPr algn="ctr" defTabSz="914400"/>
            <a:r>
              <a:rPr lang="uk-UA" sz="3200" kern="0" dirty="0" smtClean="0">
                <a:solidFill>
                  <a:prstClr val="black"/>
                </a:solidFill>
                <a:latin typeface="Calibri"/>
              </a:rPr>
              <a:t> соціальний </a:t>
            </a:r>
            <a:r>
              <a:rPr lang="uk-UA" sz="3200" kern="0" dirty="0" smtClean="0">
                <a:solidFill>
                  <a:prstClr val="black"/>
                </a:solidFill>
                <a:latin typeface="Calibri"/>
              </a:rPr>
              <a:t>педагог, </a:t>
            </a:r>
          </a:p>
          <a:p>
            <a:pPr algn="ctr" defTabSz="914400"/>
            <a:r>
              <a:rPr lang="uk-UA" sz="3200" kern="0" dirty="0" smtClean="0">
                <a:solidFill>
                  <a:prstClr val="black"/>
                </a:solidFill>
                <a:latin typeface="Calibri"/>
              </a:rPr>
              <a:t>Національний тренер з інклюзивної освіти</a:t>
            </a:r>
            <a:endParaRPr lang="uk-UA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98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505" y="624110"/>
            <a:ext cx="9703108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      10. Консультування батьків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sz="2700" dirty="0" smtClean="0"/>
              <a:t>Обмін </a:t>
            </a:r>
            <a:r>
              <a:rPr lang="uk-UA" sz="2700" dirty="0"/>
              <a:t>важливою інформацією </a:t>
            </a:r>
            <a:r>
              <a:rPr lang="uk-UA" sz="2700" dirty="0" smtClean="0"/>
              <a:t> </a:t>
            </a:r>
            <a:r>
              <a:rPr lang="uk-UA" sz="2700" dirty="0"/>
              <a:t>позитивно </a:t>
            </a:r>
            <a:r>
              <a:rPr lang="uk-UA" sz="2700" dirty="0" smtClean="0"/>
              <a:t>діє </a:t>
            </a:r>
            <a:r>
              <a:rPr lang="uk-UA" sz="2700" dirty="0"/>
              <a:t>на освітній </a:t>
            </a:r>
            <a:r>
              <a:rPr lang="uk-UA" sz="2700" dirty="0" smtClean="0"/>
              <a:t>процес </a:t>
            </a:r>
            <a:r>
              <a:rPr lang="uk-UA" sz="2700" dirty="0"/>
              <a:t>дитини, оскільки це дає змогу </a:t>
            </a:r>
            <a:r>
              <a:rPr lang="uk-UA" sz="2700" dirty="0" smtClean="0"/>
              <a:t>вихователям </a:t>
            </a:r>
            <a:r>
              <a:rPr lang="uk-UA" sz="2700" dirty="0"/>
              <a:t>адаптувати можливості </a:t>
            </a:r>
            <a:r>
              <a:rPr lang="uk-UA" sz="2700" dirty="0" smtClean="0"/>
              <a:t>навчання. </a:t>
            </a:r>
            <a:r>
              <a:rPr lang="uk-UA" sz="2700" dirty="0"/>
              <a:t>Така інформація може охоплювати</a:t>
            </a:r>
            <a:r>
              <a:rPr lang="uk-UA" sz="2700" dirty="0" smtClean="0"/>
              <a:t>:</a:t>
            </a:r>
            <a:br>
              <a:rPr lang="uk-UA" sz="2700" dirty="0" smtClean="0"/>
            </a:br>
            <a:r>
              <a:rPr lang="uk-UA" sz="2700" dirty="0" smtClean="0"/>
              <a:t>•</a:t>
            </a:r>
            <a:r>
              <a:rPr lang="uk-UA" sz="2700" dirty="0"/>
              <a:t>важливу медичну інформацію; 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•</a:t>
            </a:r>
            <a:r>
              <a:rPr lang="uk-UA" sz="2700" dirty="0"/>
              <a:t>успішні навчальні та поведінкові техніки</a:t>
            </a:r>
            <a:r>
              <a:rPr lang="uk-UA" sz="2700" dirty="0" smtClean="0"/>
              <a:t>,; </a:t>
            </a:r>
            <a:br>
              <a:rPr lang="uk-UA" sz="2700" dirty="0" smtClean="0"/>
            </a:br>
            <a:r>
              <a:rPr lang="en-US" sz="2700" dirty="0" smtClean="0"/>
              <a:t>•</a:t>
            </a:r>
            <a:r>
              <a:rPr lang="uk-UA" sz="2700" dirty="0"/>
              <a:t>зміни в </a:t>
            </a:r>
            <a:r>
              <a:rPr lang="uk-UA" sz="2700" dirty="0" smtClean="0"/>
              <a:t>сім’ї, які </a:t>
            </a:r>
            <a:r>
              <a:rPr lang="uk-UA" sz="2700" dirty="0"/>
              <a:t>можуть спричинити емоційну реакцію; 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•</a:t>
            </a:r>
            <a:r>
              <a:rPr lang="uk-UA" sz="2700" dirty="0"/>
              <a:t>минулий </a:t>
            </a:r>
            <a:r>
              <a:rPr lang="uk-UA" sz="2700" dirty="0" smtClean="0"/>
              <a:t> </a:t>
            </a:r>
            <a:r>
              <a:rPr lang="uk-UA" sz="2700" dirty="0"/>
              <a:t>досвід </a:t>
            </a:r>
            <a:r>
              <a:rPr lang="uk-UA" sz="2700" dirty="0" smtClean="0"/>
              <a:t> </a:t>
            </a:r>
            <a:r>
              <a:rPr lang="uk-UA" sz="2700" dirty="0"/>
              <a:t>дитини; 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•</a:t>
            </a:r>
            <a:r>
              <a:rPr lang="uk-UA" sz="2700" dirty="0"/>
              <a:t>намічені цілі для </a:t>
            </a:r>
            <a:r>
              <a:rPr lang="uk-UA" sz="2700" dirty="0" smtClean="0"/>
              <a:t> </a:t>
            </a:r>
            <a:r>
              <a:rPr lang="uk-UA" sz="2700" dirty="0"/>
              <a:t>дитини, </a:t>
            </a: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 smtClean="0"/>
              <a:t> </a:t>
            </a:r>
            <a:r>
              <a:rPr lang="uk-UA" sz="2700" dirty="0"/>
              <a:t>•</a:t>
            </a:r>
            <a:r>
              <a:rPr lang="uk-UA" sz="2700" dirty="0" smtClean="0"/>
              <a:t> досягнення </a:t>
            </a:r>
            <a:r>
              <a:rPr lang="uk-UA" sz="2700" dirty="0"/>
              <a:t/>
            </a:r>
            <a:br>
              <a:rPr lang="uk-UA" sz="2700" dirty="0"/>
            </a:br>
            <a:endParaRPr lang="uk-UA" sz="27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054590"/>
              </p:ext>
            </p:extLst>
          </p:nvPr>
        </p:nvGraphicFramePr>
        <p:xfrm>
          <a:off x="1801505" y="1630680"/>
          <a:ext cx="8929497" cy="548640"/>
        </p:xfrm>
        <a:graphic>
          <a:graphicData uri="http://schemas.openxmlformats.org/drawingml/2006/table">
            <a:tbl>
              <a:tblPr firstRow="1" firstCol="1" bandRow="1"/>
              <a:tblGrid>
                <a:gridCol w="1335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45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85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3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sz="2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консультації</a:t>
                      </a:r>
                      <a:endParaRPr lang="uk-UA" sz="2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Відповідальні особи</a:t>
                      </a:r>
                      <a:endParaRPr lang="uk-UA" sz="24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16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300" dirty="0">
                        <a:effectLst/>
                        <a:latin typeface="Antiqu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0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12. Психолого-педагогічна характеристика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125" y="1769533"/>
            <a:ext cx="7083188" cy="4572000"/>
          </a:xfrm>
        </p:spPr>
        <p:txBody>
          <a:bodyPr/>
          <a:lstStyle/>
          <a:p>
            <a:r>
              <a:rPr lang="uk-UA" dirty="0" smtClean="0"/>
              <a:t>Загальні відомості</a:t>
            </a:r>
          </a:p>
          <a:p>
            <a:r>
              <a:rPr lang="uk-UA" dirty="0" smtClean="0"/>
              <a:t>Склад, характеристика родини</a:t>
            </a:r>
          </a:p>
          <a:p>
            <a:r>
              <a:rPr lang="uk-UA" dirty="0" smtClean="0"/>
              <a:t>Фізичний стан</a:t>
            </a:r>
          </a:p>
          <a:p>
            <a:r>
              <a:rPr lang="uk-UA" dirty="0" smtClean="0"/>
              <a:t>Сформованість навичок самообслуговування</a:t>
            </a:r>
          </a:p>
          <a:p>
            <a:r>
              <a:rPr lang="uk-UA" dirty="0" smtClean="0"/>
              <a:t>Особливості усної мови</a:t>
            </a:r>
          </a:p>
          <a:p>
            <a:r>
              <a:rPr lang="uk-UA" dirty="0" smtClean="0"/>
              <a:t>Характеристика ігрової діяльності</a:t>
            </a:r>
          </a:p>
          <a:p>
            <a:r>
              <a:rPr lang="uk-UA" dirty="0" smtClean="0"/>
              <a:t>Характеристика пізнавальної діяльності</a:t>
            </a:r>
          </a:p>
          <a:p>
            <a:r>
              <a:rPr lang="uk-UA" dirty="0" smtClean="0"/>
              <a:t>Готовність до навчання в школі</a:t>
            </a:r>
          </a:p>
          <a:p>
            <a:r>
              <a:rPr lang="uk-UA" dirty="0" smtClean="0"/>
              <a:t>Поведінка, особливості проявів емоційної сфери</a:t>
            </a:r>
          </a:p>
          <a:p>
            <a:r>
              <a:rPr lang="uk-UA" dirty="0" smtClean="0"/>
              <a:t>Риси характеру</a:t>
            </a:r>
          </a:p>
          <a:p>
            <a:r>
              <a:rPr lang="uk-UA" dirty="0" smtClean="0"/>
              <a:t>Загальні висновки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7199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11. Засідання фахівців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893" y="1264555"/>
            <a:ext cx="8188657" cy="3584813"/>
          </a:xfrm>
        </p:spPr>
        <p:txBody>
          <a:bodyPr>
            <a:normAutofit fontScale="55000" lnSpcReduction="20000"/>
          </a:bodyPr>
          <a:lstStyle/>
          <a:p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____________________</a:t>
            </a: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___________________________________________________________________</a:t>
            </a: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винесені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_________________________________________________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</a:t>
            </a:r>
          </a:p>
          <a:p>
            <a:pPr marL="0" indent="0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_______</a:t>
            </a:r>
            <a:r>
              <a:rPr lang="ru-RU" b="1" dirty="0"/>
              <a:t>_____</a:t>
            </a:r>
            <a:r>
              <a:rPr lang="ru-RU" dirty="0"/>
              <a:t>__________________________________________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________________________________________________________________________________</a:t>
            </a:r>
          </a:p>
          <a:p>
            <a:pPr marL="0" indent="0">
              <a:buNone/>
            </a:pPr>
            <a:r>
              <a:rPr lang="ru-RU" dirty="0"/>
              <a:t>________________________________________________________________________________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5111" y="5044934"/>
            <a:ext cx="8361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Розділ 11 “Засідання фахівців, які здійснюють психолого-педагогічний супровід дитини з особливими освітніми потребами” доповнюється окремими сторінками (11А, 11Б ...) після проведення чергового засідання.</a:t>
            </a:r>
            <a:endParaRPr lang="uk-UA" sz="2000" dirty="0">
              <a:effectLst/>
              <a:latin typeface="Antiqua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140" y="214677"/>
            <a:ext cx="8911687" cy="1280890"/>
          </a:xfrm>
        </p:spPr>
        <p:txBody>
          <a:bodyPr/>
          <a:lstStyle/>
          <a:p>
            <a:pPr algn="ctr"/>
            <a:r>
              <a:rPr lang="uk-UA" dirty="0" smtClean="0"/>
              <a:t>Моделювання ІПР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496"/>
          <a:stretch/>
        </p:blipFill>
        <p:spPr>
          <a:xfrm>
            <a:off x="1398495" y="984595"/>
            <a:ext cx="9060934" cy="551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6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4" y="624110"/>
            <a:ext cx="10276763" cy="1280890"/>
          </a:xfrm>
        </p:spPr>
        <p:txBody>
          <a:bodyPr/>
          <a:lstStyle/>
          <a:p>
            <a:r>
              <a:rPr lang="uk-UA" dirty="0" smtClean="0"/>
              <a:t>Що таке індивідуальна програма розвитку?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699" y="1446663"/>
            <a:ext cx="9361913" cy="4464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sz="2400" dirty="0"/>
              <a:t>це письмовий документ, який загалом є контрактом між педагогічним колективом і батьками чи опікунами дитини. Він закріплює вимоги до організації навчання дитини, зокрема визначає характер освітніх послуг і форм підтримки.</a:t>
            </a:r>
          </a:p>
          <a:p>
            <a:pPr marL="0" indent="0">
              <a:buNone/>
            </a:pPr>
            <a:r>
              <a:rPr lang="uk-UA" sz="2400" dirty="0" smtClean="0"/>
              <a:t>Відповідно </a:t>
            </a:r>
            <a:r>
              <a:rPr lang="uk-UA" sz="2400" dirty="0"/>
              <a:t>до </a:t>
            </a:r>
            <a:r>
              <a:rPr lang="uk-UA" sz="2400" dirty="0" smtClean="0"/>
              <a:t>постанови КМУ  </a:t>
            </a:r>
            <a:r>
              <a:rPr lang="uk-UA" sz="2400" dirty="0"/>
              <a:t>від </a:t>
            </a:r>
            <a:r>
              <a:rPr lang="uk-UA" sz="2400" dirty="0" smtClean="0"/>
              <a:t>10.04.2019 </a:t>
            </a:r>
            <a:r>
              <a:rPr lang="uk-UA" sz="2400" dirty="0"/>
              <a:t>р. № </a:t>
            </a:r>
            <a:r>
              <a:rPr lang="uk-UA" sz="2400" dirty="0" smtClean="0"/>
              <a:t>570 </a:t>
            </a:r>
            <a:r>
              <a:rPr lang="uk-UA" sz="2400" dirty="0"/>
              <a:t>«Про </a:t>
            </a:r>
            <a:r>
              <a:rPr lang="uk-UA" sz="2400" dirty="0" smtClean="0"/>
              <a:t> порядок організації діяльності інклюзивних груп у закладах дошкільної освіти», </a:t>
            </a:r>
            <a:r>
              <a:rPr lang="uk-UA" sz="2400" dirty="0"/>
              <a:t>для </a:t>
            </a:r>
            <a:r>
              <a:rPr lang="uk-UA" sz="2400" dirty="0" smtClean="0"/>
              <a:t>дітей </a:t>
            </a:r>
            <a:r>
              <a:rPr lang="uk-UA" sz="2400" dirty="0"/>
              <a:t>з особливими освітніми </a:t>
            </a:r>
            <a:r>
              <a:rPr lang="uk-UA" sz="2400" dirty="0" smtClean="0"/>
              <a:t>потребами складається індивідуальна програма </a:t>
            </a:r>
            <a:r>
              <a:rPr lang="uk-UA" sz="2400" dirty="0"/>
              <a:t>розвитку (ІПР).</a:t>
            </a:r>
          </a:p>
        </p:txBody>
      </p:sp>
    </p:spTree>
    <p:extLst>
      <p:ext uri="{BB962C8B-B14F-4D97-AF65-F5344CB8AC3E}">
        <p14:creationId xmlns:p14="http://schemas.microsoft.com/office/powerpoint/2010/main" val="16927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798C1E-6DCA-4D84-B227-49DAECD8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5" y="511727"/>
            <a:ext cx="9570418" cy="5897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>
                <a:latin typeface="+mj-lt"/>
                <a:cs typeface="Times New Roman" panose="02020603050405020304" pitchFamily="18" charset="0"/>
              </a:rPr>
              <a:t>                       </a:t>
            </a:r>
            <a:r>
              <a:rPr lang="uk-UA" sz="3600" dirty="0" smtClean="0">
                <a:latin typeface="+mj-lt"/>
                <a:cs typeface="Times New Roman" panose="02020603050405020304" pitchFamily="18" charset="0"/>
              </a:rPr>
              <a:t>Основна мета ІПР:</a:t>
            </a:r>
          </a:p>
          <a:p>
            <a:pPr marL="0" indent="0">
              <a:buNone/>
            </a:pPr>
            <a:r>
              <a:rPr lang="uk-UA" sz="3200" b="1" dirty="0" smtClean="0"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cs typeface="Times New Roman" panose="02020603050405020304" pitchFamily="18" charset="0"/>
              </a:rPr>
              <a:t>визначення конкретних освітніх стратегій і підходів до освіти дитини з особливими освітніми потребами</a:t>
            </a:r>
          </a:p>
          <a:p>
            <a:pPr marL="0" indent="0">
              <a:buNone/>
            </a:pPr>
            <a:r>
              <a:rPr lang="uk-UA" sz="2400" dirty="0" smtClean="0">
                <a:cs typeface="Times New Roman" panose="02020603050405020304" pitchFamily="18" charset="0"/>
              </a:rPr>
              <a:t>Розробляється на один рік. Тричі на рік (більше за потреби) переглядається з метою її коригування. </a:t>
            </a:r>
          </a:p>
          <a:p>
            <a:pPr marL="0" indent="0">
              <a:buNone/>
            </a:pPr>
            <a:r>
              <a:rPr lang="uk-UA" sz="2400" dirty="0" smtClean="0">
                <a:cs typeface="Times New Roman" panose="02020603050405020304" pitchFamily="18" charset="0"/>
              </a:rPr>
              <a:t>                           </a:t>
            </a:r>
            <a:r>
              <a:rPr lang="uk-UA" sz="2400" b="1" dirty="0" smtClean="0">
                <a:cs typeface="Times New Roman" panose="02020603050405020304" pitchFamily="18" charset="0"/>
              </a:rPr>
              <a:t>Причини коригування ІПР:</a:t>
            </a:r>
          </a:p>
          <a:p>
            <a:pPr marL="0" indent="0">
              <a:buNone/>
            </a:pPr>
            <a:r>
              <a:rPr lang="uk-UA" sz="2400" dirty="0" smtClean="0"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cs typeface="Times New Roman" panose="02020603050405020304" pitchFamily="18" charset="0"/>
              </a:rPr>
              <a:t>дитина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досягла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поставленої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навчальної</a:t>
            </a:r>
            <a:r>
              <a:rPr lang="ru-RU" sz="2400" dirty="0">
                <a:cs typeface="Times New Roman" panose="02020603050405020304" pitchFamily="18" charset="0"/>
              </a:rPr>
              <a:t> мети;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- у </a:t>
            </a:r>
            <a:r>
              <a:rPr lang="ru-RU" sz="2400" dirty="0" err="1"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труднощі</a:t>
            </a:r>
            <a:r>
              <a:rPr lang="ru-RU" sz="2400" dirty="0"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cs typeface="Times New Roman" panose="02020603050405020304" pitchFamily="18" charset="0"/>
              </a:rPr>
              <a:t>досягненні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визначених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cs typeface="Times New Roman" panose="02020603050405020304" pitchFamily="18" charset="0"/>
              </a:rPr>
              <a:t>виникла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збільшити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кількість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дитині</a:t>
            </a:r>
            <a:r>
              <a:rPr lang="ru-RU" sz="2400" dirty="0"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cs typeface="Times New Roman" panose="02020603050405020304" pitchFamily="18" charset="0"/>
              </a:rPr>
              <a:t>дитину</a:t>
            </a:r>
            <a:r>
              <a:rPr lang="ru-RU" sz="2400" dirty="0" smtClean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переводять</a:t>
            </a:r>
            <a:r>
              <a:rPr lang="ru-RU" sz="2400" dirty="0"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cs typeface="Times New Roman" panose="02020603050405020304" pitchFamily="18" charset="0"/>
              </a:rPr>
              <a:t>інший</a:t>
            </a:r>
            <a:r>
              <a:rPr lang="ru-RU" sz="2400" dirty="0">
                <a:cs typeface="Times New Roman" panose="02020603050405020304" pitchFamily="18" charset="0"/>
              </a:rPr>
              <a:t> заклад;</a:t>
            </a:r>
          </a:p>
          <a:p>
            <a:pPr marL="0" indent="0">
              <a:buNone/>
            </a:pPr>
            <a:r>
              <a:rPr lang="ru-RU" sz="2400" dirty="0" smtClean="0">
                <a:cs typeface="Times New Roman" panose="02020603050405020304" pitchFamily="18" charset="0"/>
              </a:rPr>
              <a:t>- у </a:t>
            </a:r>
            <a:r>
              <a:rPr lang="ru-RU" sz="2400" dirty="0" err="1">
                <a:cs typeface="Times New Roman" panose="02020603050405020304" pitchFamily="18" charset="0"/>
              </a:rPr>
              <a:t>дитини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спостерігаються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cs typeface="Times New Roman" panose="02020603050405020304" pitchFamily="18" charset="0"/>
              </a:rPr>
              <a:t>поведінкою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  <a:endParaRPr lang="uk-UA" sz="32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798C1E-6DCA-4D84-B227-49DAECD8B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4" y="511727"/>
            <a:ext cx="11285905" cy="6048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400" dirty="0" smtClean="0">
                <a:latin typeface="+mj-lt"/>
                <a:cs typeface="Times New Roman" panose="02020603050405020304" pitchFamily="18" charset="0"/>
              </a:rPr>
              <a:t>Хто складає індивідуальну програму розвитку? </a:t>
            </a:r>
            <a:endParaRPr lang="uk-UA" sz="3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cs typeface="Times New Roman" panose="02020603050405020304" pitchFamily="18" charset="0"/>
              </a:rPr>
              <a:t>Індивідуальну програму розвитку розробляє група </a:t>
            </a:r>
            <a:r>
              <a:rPr lang="uk-UA" sz="2400" dirty="0" smtClean="0">
                <a:cs typeface="Times New Roman" panose="02020603050405020304" pitchFamily="18" charset="0"/>
              </a:rPr>
              <a:t>фахівців (команда психолого-педагогічного супроводу), </a:t>
            </a:r>
            <a:r>
              <a:rPr lang="uk-UA" sz="2400" dirty="0">
                <a:cs typeface="Times New Roman" panose="02020603050405020304" pitchFamily="18" charset="0"/>
              </a:rPr>
              <a:t>у склад якої входять: </a:t>
            </a:r>
            <a:endParaRPr lang="uk-UA" sz="2400" dirty="0" smtClean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cs typeface="Times New Roman" panose="02020603050405020304" pitchFamily="18" charset="0"/>
              </a:rPr>
              <a:t>Вихователь - методист,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cs typeface="Times New Roman" panose="02020603050405020304" pitchFamily="18" charset="0"/>
              </a:rPr>
              <a:t> вихователі інклюзивної групи,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cs typeface="Times New Roman" panose="02020603050405020304" pitchFamily="18" charset="0"/>
              </a:rPr>
              <a:t> </a:t>
            </a:r>
            <a:r>
              <a:rPr lang="uk-UA" sz="2400" dirty="0">
                <a:cs typeface="Times New Roman" panose="02020603050405020304" pitchFamily="18" charset="0"/>
              </a:rPr>
              <a:t>асистент </a:t>
            </a:r>
            <a:r>
              <a:rPr lang="uk-UA" sz="2400" dirty="0" smtClean="0">
                <a:cs typeface="Times New Roman" panose="02020603050405020304" pitchFamily="18" charset="0"/>
              </a:rPr>
              <a:t>вихователя,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cs typeface="Times New Roman" panose="02020603050405020304" pitchFamily="18" charset="0"/>
              </a:rPr>
              <a:t>практичний психолог закладу,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uk-UA" sz="2400" dirty="0" smtClean="0">
                <a:cs typeface="Times New Roman" panose="02020603050405020304" pitchFamily="18" charset="0"/>
              </a:rPr>
              <a:t> корекційні педагоги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dirty="0"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+mj-lt"/>
                <a:cs typeface="Times New Roman" panose="02020603050405020304" pitchFamily="18" charset="0"/>
              </a:rPr>
              <a:t>До </a:t>
            </a:r>
            <a:r>
              <a:rPr lang="uk-UA" sz="2800" dirty="0">
                <a:latin typeface="+mj-lt"/>
                <a:cs typeface="Times New Roman" panose="02020603050405020304" pitchFamily="18" charset="0"/>
              </a:rPr>
              <a:t>процесу розробки ІПР обов’язково залучаються батьки </a:t>
            </a:r>
            <a:endParaRPr lang="uk-UA" sz="28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 smtClean="0">
                <a:latin typeface="+mj-lt"/>
                <a:cs typeface="Times New Roman" panose="02020603050405020304" pitchFamily="18" charset="0"/>
              </a:rPr>
              <a:t>або </a:t>
            </a:r>
            <a:r>
              <a:rPr lang="uk-UA" sz="2800" dirty="0">
                <a:latin typeface="+mj-lt"/>
                <a:cs typeface="Times New Roman" panose="02020603050405020304" pitchFamily="18" charset="0"/>
              </a:rPr>
              <a:t>особи, які їх замінюють.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3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27"/>
          <p:cNvGrpSpPr>
            <a:grpSpLocks/>
          </p:cNvGrpSpPr>
          <p:nvPr/>
        </p:nvGrpSpPr>
        <p:grpSpPr bwMode="auto">
          <a:xfrm>
            <a:off x="1651379" y="264413"/>
            <a:ext cx="8635621" cy="6477582"/>
            <a:chOff x="914400" y="293689"/>
            <a:chExt cx="7848600" cy="5497511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914400" y="881063"/>
              <a:ext cx="2895600" cy="1643062"/>
            </a:xfrm>
            <a:prstGeom prst="rect">
              <a:avLst/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M- </a:t>
              </a:r>
              <a:r>
                <a:rPr lang="uk-UA" sz="1400" b="1" dirty="0" err="1">
                  <a:solidFill>
                    <a:srgbClr val="FF0000"/>
                  </a:solidFill>
                  <a:latin typeface="Arial" panose="020B0604020202020204" pitchFamily="34" charset="0"/>
                </a:rPr>
                <a:t>Вимірюваність</a:t>
              </a:r>
              <a:endParaRPr lang="uk-UA" sz="1400" b="1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uk-UA" sz="1400" dirty="0">
                  <a:solidFill>
                    <a:srgbClr val="000000"/>
                  </a:solidFill>
                </a:rPr>
                <a:t>Цілі можна визначати </a:t>
              </a:r>
            </a:p>
            <a:p>
              <a:pPr algn="ctr" eaLnBrk="1" hangingPunct="1">
                <a:defRPr/>
              </a:pPr>
              <a:r>
                <a:rPr lang="uk-UA" sz="1400" dirty="0">
                  <a:solidFill>
                    <a:srgbClr val="000000"/>
                  </a:solidFill>
                </a:rPr>
                <a:t>через кількісні показники :</a:t>
              </a:r>
            </a:p>
            <a:p>
              <a:pPr algn="ctr" eaLnBrk="1" hangingPunct="1">
                <a:defRPr/>
              </a:pPr>
              <a:r>
                <a:rPr lang="uk-UA" sz="1400" dirty="0">
                  <a:solidFill>
                    <a:srgbClr val="000000"/>
                  </a:solidFill>
                </a:rPr>
                <a:t> «не виконує», </a:t>
              </a:r>
            </a:p>
            <a:p>
              <a:pPr algn="ctr" eaLnBrk="1" hangingPunct="1">
                <a:defRPr/>
              </a:pPr>
              <a:r>
                <a:rPr lang="uk-UA" sz="1400" dirty="0">
                  <a:solidFill>
                    <a:srgbClr val="000000"/>
                  </a:solidFill>
                </a:rPr>
                <a:t>«виконує з допомогою», </a:t>
              </a:r>
            </a:p>
            <a:p>
              <a:pPr algn="ctr" eaLnBrk="1" hangingPunct="1">
                <a:defRPr/>
              </a:pPr>
              <a:r>
                <a:rPr lang="uk-UA" sz="1400" dirty="0">
                  <a:solidFill>
                    <a:srgbClr val="000000"/>
                  </a:solidFill>
                </a:rPr>
                <a:t>виконує з нагадуванням», </a:t>
              </a:r>
            </a:p>
            <a:p>
              <a:pPr algn="ctr" eaLnBrk="1" hangingPunct="1">
                <a:defRPr/>
              </a:pPr>
              <a:r>
                <a:rPr lang="uk-UA" sz="1400" dirty="0">
                  <a:solidFill>
                    <a:srgbClr val="000000"/>
                  </a:solidFill>
                </a:rPr>
                <a:t>«виконує самостійно»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23556" name="Группа 26"/>
            <p:cNvGrpSpPr>
              <a:grpSpLocks/>
            </p:cNvGrpSpPr>
            <p:nvPr/>
          </p:nvGrpSpPr>
          <p:grpSpPr bwMode="auto">
            <a:xfrm>
              <a:off x="914400" y="293689"/>
              <a:ext cx="7848600" cy="5497511"/>
              <a:chOff x="914400" y="293689"/>
              <a:chExt cx="7848600" cy="5497511"/>
            </a:xfrm>
          </p:grpSpPr>
          <p:sp>
            <p:nvSpPr>
              <p:cNvPr id="4" name="Прямоугольник 3"/>
              <p:cNvSpPr/>
              <p:nvPr/>
            </p:nvSpPr>
            <p:spPr bwMode="auto">
              <a:xfrm>
                <a:off x="2334419" y="293689"/>
                <a:ext cx="4648200" cy="457200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3600" dirty="0">
                    <a:solidFill>
                      <a:srgbClr val="000000"/>
                    </a:solidFill>
                    <a:latin typeface="+mj-lt"/>
                  </a:rPr>
                  <a:t>Smart </a:t>
                </a:r>
                <a:r>
                  <a:rPr lang="ru-RU" sz="3600" dirty="0">
                    <a:solidFill>
                      <a:srgbClr val="000000"/>
                    </a:solidFill>
                    <a:latin typeface="+mj-lt"/>
                  </a:rPr>
                  <a:t>–</a:t>
                </a:r>
                <a:r>
                  <a:rPr lang="uk-UA" sz="3600" dirty="0">
                    <a:solidFill>
                      <a:srgbClr val="000000"/>
                    </a:solidFill>
                    <a:latin typeface="+mj-lt"/>
                  </a:rPr>
                  <a:t> цілі для створення ІПР</a:t>
                </a:r>
                <a:endParaRPr lang="ru-RU" sz="36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 bwMode="auto">
              <a:xfrm>
                <a:off x="4419600" y="768350"/>
                <a:ext cx="0" cy="411480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 bwMode="auto">
              <a:xfrm>
                <a:off x="4413250" y="1371600"/>
                <a:ext cx="8382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1" name="Прямоугольник 10"/>
              <p:cNvSpPr/>
              <p:nvPr/>
            </p:nvSpPr>
            <p:spPr bwMode="auto">
              <a:xfrm>
                <a:off x="5251450" y="858838"/>
                <a:ext cx="2901950" cy="1427162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1400" b="1" dirty="0">
                    <a:solidFill>
                      <a:srgbClr val="FF0000"/>
                    </a:solidFill>
                  </a:rPr>
                  <a:t>S- </a:t>
                </a:r>
                <a:r>
                  <a:rPr lang="uk-UA" sz="1400" b="1" dirty="0">
                    <a:solidFill>
                      <a:srgbClr val="FF0000"/>
                    </a:solidFill>
                  </a:rPr>
                  <a:t>Конкретність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«Ілля сидить спокійно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 за столом і виконує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 завдання вихователя» 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або Марійка розрізняє форми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 «круг і квадрат»</a:t>
                </a:r>
                <a:endParaRPr lang="ru-RU" sz="1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3" name="Прямая соединительная линия 12"/>
              <p:cNvCxnSpPr/>
              <p:nvPr/>
            </p:nvCxnSpPr>
            <p:spPr bwMode="auto">
              <a:xfrm flipH="1">
                <a:off x="3810000" y="1566863"/>
                <a:ext cx="609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 bwMode="auto">
              <a:xfrm>
                <a:off x="4413250" y="3135313"/>
                <a:ext cx="609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 bwMode="auto">
              <a:xfrm>
                <a:off x="4981575" y="2411413"/>
                <a:ext cx="2943225" cy="1557337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A -</a:t>
                </a:r>
                <a:r>
                  <a:rPr lang="uk-UA" sz="1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Досяжність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Цілі мають бути досяжними.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 </a:t>
                </a:r>
                <a:r>
                  <a:rPr lang="uk-UA" sz="1400" dirty="0" err="1">
                    <a:solidFill>
                      <a:srgbClr val="000000"/>
                    </a:solidFill>
                  </a:rPr>
                  <a:t>Напр</a:t>
                </a:r>
                <a:r>
                  <a:rPr lang="uk-UA" sz="1400" dirty="0">
                    <a:solidFill>
                      <a:srgbClr val="000000"/>
                    </a:solidFill>
                  </a:rPr>
                  <a:t>: для дітей з порушенням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 </a:t>
                </a:r>
                <a:r>
                  <a:rPr lang="uk-UA" sz="1400" dirty="0" smtClean="0">
                    <a:solidFill>
                      <a:srgbClr val="000000"/>
                    </a:solidFill>
                  </a:rPr>
                  <a:t>інтелекту, </a:t>
                </a:r>
                <a:r>
                  <a:rPr lang="uk-UA" sz="1400" dirty="0">
                    <a:solidFill>
                      <a:srgbClr val="000000"/>
                    </a:solidFill>
                  </a:rPr>
                  <a:t>не можна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Вказувати « Успішно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 засвоює програму 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на рівні з усіма дітьми»</a:t>
                </a:r>
                <a:endParaRPr lang="ru-RU" sz="1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0" name="Прямая соединительная линия 19"/>
              <p:cNvCxnSpPr/>
              <p:nvPr/>
            </p:nvCxnSpPr>
            <p:spPr bwMode="auto">
              <a:xfrm flipH="1">
                <a:off x="3727450" y="3395663"/>
                <a:ext cx="6858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22" name="Прямоугольник 21"/>
              <p:cNvSpPr/>
              <p:nvPr/>
            </p:nvSpPr>
            <p:spPr bwMode="auto">
              <a:xfrm>
                <a:off x="914400" y="2590800"/>
                <a:ext cx="2840038" cy="213360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R -</a:t>
                </a:r>
                <a:r>
                  <a:rPr lang="uk-UA" sz="1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Реалістичність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Ціла мають формуватися 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у зоні найближчого розвитку 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дитини. </a:t>
                </a:r>
                <a:r>
                  <a:rPr lang="uk-UA" sz="1400" dirty="0" err="1">
                    <a:solidFill>
                      <a:srgbClr val="000000"/>
                    </a:solidFill>
                  </a:rPr>
                  <a:t>Напр</a:t>
                </a:r>
                <a:r>
                  <a:rPr lang="uk-UA" sz="1400" dirty="0">
                    <a:solidFill>
                      <a:srgbClr val="000000"/>
                    </a:solidFill>
                  </a:rPr>
                  <a:t>: якщо дитина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 вже розрізняє квадрат і круг, 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ціль може зазначатися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«розрізняє 5 геометричних форм»</a:t>
                </a:r>
                <a:endParaRPr lang="ru-RU" sz="14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25" name="Прямая соединительная линия 24"/>
              <p:cNvCxnSpPr/>
              <p:nvPr/>
            </p:nvCxnSpPr>
            <p:spPr bwMode="auto">
              <a:xfrm>
                <a:off x="4419600" y="4883150"/>
                <a:ext cx="99060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26" name="Прямоугольник 25"/>
              <p:cNvSpPr/>
              <p:nvPr/>
            </p:nvSpPr>
            <p:spPr bwMode="auto">
              <a:xfrm>
                <a:off x="5251450" y="4038600"/>
                <a:ext cx="3511550" cy="175260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T -</a:t>
                </a:r>
                <a:r>
                  <a:rPr lang="uk-UA" sz="1400" b="1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На певний період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Цілі складаються на певний період. 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Вони можуть бути далекими 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«у кінці навчального року»,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а також близькими</a:t>
                </a:r>
                <a:r>
                  <a:rPr lang="uk-UA" sz="14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«протягом місяця»,</a:t>
                </a:r>
              </a:p>
              <a:p>
                <a:pPr algn="ctr" eaLnBrk="1" hangingPunct="1">
                  <a:defRPr/>
                </a:pPr>
                <a:r>
                  <a:rPr lang="uk-UA" sz="1400" dirty="0">
                    <a:solidFill>
                      <a:srgbClr val="000000"/>
                    </a:solidFill>
                  </a:rPr>
                  <a:t>«протягом двох </a:t>
                </a:r>
                <a:r>
                  <a:rPr lang="uk-UA" sz="1400" dirty="0" smtClean="0">
                    <a:solidFill>
                      <a:srgbClr val="000000"/>
                    </a:solidFill>
                  </a:rPr>
                  <a:t>тижнів</a:t>
                </a:r>
                <a:r>
                  <a:rPr lang="uk-UA" sz="1400" dirty="0">
                    <a:solidFill>
                      <a:srgbClr val="000000"/>
                    </a:solidFill>
                  </a:rPr>
                  <a:t>»</a:t>
                </a:r>
                <a:endParaRPr lang="ru-RU" sz="14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6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84244" y="982639"/>
            <a:ext cx="8915400" cy="51333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Що повинна містити</a:t>
            </a:r>
          </a:p>
          <a:p>
            <a:pPr marL="0" indent="0" algn="ctr">
              <a:buNone/>
            </a:pPr>
            <a:r>
              <a:rPr lang="uk-UA" sz="3600" dirty="0" smtClean="0"/>
              <a:t> індивідуальна програма розвитку?</a:t>
            </a:r>
            <a:endParaRPr lang="uk-UA" sz="3600" dirty="0"/>
          </a:p>
          <a:p>
            <a:pPr marL="0" indent="0" algn="ctr">
              <a:buNone/>
            </a:pPr>
            <a:r>
              <a:rPr lang="uk-UA" sz="3600" dirty="0" smtClean="0"/>
              <a:t>Загальні відомості про дитину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ПІБ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Дата народження дитини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ПІБ батьків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Адреса проживання, телефон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Дата вступу до ЗДО</a:t>
            </a:r>
          </a:p>
          <a:p>
            <a:pPr algn="ctr">
              <a:buFontTx/>
              <a:buChar char="-"/>
            </a:pPr>
            <a:r>
              <a:rPr lang="uk-UA" sz="2400" dirty="0" smtClean="0"/>
              <a:t>Група</a:t>
            </a:r>
          </a:p>
          <a:p>
            <a:pPr algn="ctr">
              <a:buFontTx/>
              <a:buChar char="-"/>
            </a:pPr>
            <a:endParaRPr lang="uk-UA" sz="2400" dirty="0" smtClean="0"/>
          </a:p>
          <a:p>
            <a:pPr marL="742950" indent="-742950" algn="ctr">
              <a:buAutoNum type="arabicPeriod"/>
            </a:pP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861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72955"/>
            <a:ext cx="8911687" cy="750627"/>
          </a:xfrm>
        </p:spPr>
        <p:txBody>
          <a:bodyPr/>
          <a:lstStyle/>
          <a:p>
            <a:r>
              <a:rPr lang="uk-UA" dirty="0" smtClean="0"/>
              <a:t>2.Відомості про особливості розвитку</a:t>
            </a:r>
            <a:endParaRPr lang="uk-UA" dirty="0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xmlns="" id="{F11284B2-7C43-46DC-B3A8-D269FB0DF82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61755" r="1051" b="14940"/>
          <a:stretch/>
        </p:blipFill>
        <p:spPr bwMode="auto">
          <a:xfrm>
            <a:off x="2333767" y="1023582"/>
            <a:ext cx="8079325" cy="1107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8980" y="2575195"/>
            <a:ext cx="2284787" cy="887105"/>
          </a:xfrm>
          <a:prstGeom prst="rightArrow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ПРИКЛАД</a:t>
            </a:r>
            <a:endParaRPr lang="uk-UA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053685"/>
              </p:ext>
            </p:extLst>
          </p:nvPr>
        </p:nvGraphicFramePr>
        <p:xfrm>
          <a:off x="3061251" y="2131341"/>
          <a:ext cx="7351841" cy="4066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651"/>
                <a:gridCol w="1712068"/>
                <a:gridCol w="1731524"/>
                <a:gridCol w="2572598"/>
              </a:tblGrid>
              <a:tr h="628552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02.09.2020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Висновок КО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855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2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02.09.2020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Фахівець ІРЦ</a:t>
                      </a:r>
                      <a:endParaRPr lang="uk-UA" b="1" dirty="0"/>
                    </a:p>
                  </a:txBody>
                  <a:tcPr/>
                </a:tc>
              </a:tr>
              <a:tr h="1084897">
                <a:tc>
                  <a:txBody>
                    <a:bodyPr/>
                    <a:lstStyle/>
                    <a:p>
                      <a:r>
                        <a:rPr lang="uk-UA" b="1" dirty="0" smtClean="0"/>
                        <a:t>3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02.09.2020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Псих.-пед.</a:t>
                      </a:r>
                    </a:p>
                    <a:p>
                      <a:r>
                        <a:rPr lang="uk-UA" b="1" dirty="0" smtClean="0"/>
                        <a:t>характеристика</a:t>
                      </a:r>
                      <a:endParaRPr lang="uk-UA" b="1" dirty="0"/>
                    </a:p>
                  </a:txBody>
                  <a:tcPr/>
                </a:tc>
              </a:tr>
              <a:tr h="628552">
                <a:tc>
                  <a:txBody>
                    <a:bodyPr/>
                    <a:lstStyle/>
                    <a:p>
                      <a:r>
                        <a:rPr lang="uk-UA" b="1" dirty="0" smtClean="0"/>
                        <a:t>4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10.09.2020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Асистент вихователя</a:t>
                      </a:r>
                      <a:endParaRPr lang="uk-UA" b="1" dirty="0"/>
                    </a:p>
                  </a:txBody>
                  <a:tcPr/>
                </a:tc>
              </a:tr>
              <a:tr h="1084897">
                <a:tc>
                  <a:txBody>
                    <a:bodyPr/>
                    <a:lstStyle/>
                    <a:p>
                      <a:r>
                        <a:rPr lang="uk-UA" b="1" dirty="0" smtClean="0"/>
                        <a:t>5</a:t>
                      </a:r>
                      <a:endParaRPr lang="uk-U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13.09.202</a:t>
                      </a:r>
                    </a:p>
                    <a:p>
                      <a:endParaRPr lang="uk-U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b="1" dirty="0" smtClean="0"/>
                        <a:t>ІПР</a:t>
                      </a:r>
                      <a:endParaRPr lang="uk-UA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4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1677</Words>
  <Application>Microsoft Office PowerPoint</Application>
  <PresentationFormat>Широкоэкранный</PresentationFormat>
  <Paragraphs>274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Antiqua</vt:lpstr>
      <vt:lpstr>Arial</vt:lpstr>
      <vt:lpstr>Calibri</vt:lpstr>
      <vt:lpstr>Century Gothic</vt:lpstr>
      <vt:lpstr>HY중고딕</vt:lpstr>
      <vt:lpstr>Times New Roman</vt:lpstr>
      <vt:lpstr>Wingdings</vt:lpstr>
      <vt:lpstr>Wingdings 3</vt:lpstr>
      <vt:lpstr>Легкий дым</vt:lpstr>
      <vt:lpstr>    Моделювання  індивідуальної програми розвитку  дитини-дошкільника  з особливими освітніми потребами  </vt:lpstr>
      <vt:lpstr>Презентация PowerPoint</vt:lpstr>
      <vt:lpstr>Моделювання ІПР </vt:lpstr>
      <vt:lpstr>Що таке індивідуальна програма розвитку?</vt:lpstr>
      <vt:lpstr>Презентация PowerPoint</vt:lpstr>
      <vt:lpstr>Презентация PowerPoint</vt:lpstr>
      <vt:lpstr>Презентация PowerPoint</vt:lpstr>
      <vt:lpstr>Презентация PowerPoint</vt:lpstr>
      <vt:lpstr>2.Відомості про особливості розвитку</vt:lpstr>
      <vt:lpstr>Презентация PowerPoint</vt:lpstr>
      <vt:lpstr>4.Психолого-педагогічний супровід дитини з ООП        Інформація про корекційну складову міститься в п.7 висновку комплексної психолого-педагогічної оцінки дитини  з особливими освітніми потребами</vt:lpstr>
      <vt:lpstr>Документація практичного психолога</vt:lpstr>
      <vt:lpstr>Нормативно-правові документи</vt:lpstr>
      <vt:lpstr>5. Освітня програма</vt:lpstr>
      <vt:lpstr>Презентация PowerPoint</vt:lpstr>
      <vt:lpstr>Презентация PowerPoint</vt:lpstr>
      <vt:lpstr>7.Індивідуальний освітній план </vt:lpstr>
      <vt:lpstr>8.Команда  психолого-педагогічного супроводу</vt:lpstr>
      <vt:lpstr>9. Погодження  індивідуальної програми розвитку</vt:lpstr>
      <vt:lpstr>                     10. Консультування батьків    Обмін важливою інформацією  позитивно діє на освітній процес дитини, оскільки це дає змогу вихователям адаптувати можливості навчання. Така інформація може охоплювати: •важливу медичну інформацію;  •успішні навчальні та поведінкові техніки,;  •зміни в сім’ї, які можуть спричинити емоційну реакцію;  •минулий  досвід  дитини;  •намічені цілі для  дитини,   • досягнення  </vt:lpstr>
      <vt:lpstr>12. Психолого-педагогічна характеристика</vt:lpstr>
      <vt:lpstr>11. Засідання фахівців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Розроблення індивідуальної програми розвитку.</dc:title>
  <dc:creator>Matthew Strechen</dc:creator>
  <cp:lastModifiedBy>Марковська Т_В</cp:lastModifiedBy>
  <cp:revision>125</cp:revision>
  <dcterms:created xsi:type="dcterms:W3CDTF">2018-10-10T19:37:05Z</dcterms:created>
  <dcterms:modified xsi:type="dcterms:W3CDTF">2021-08-27T11:25:29Z</dcterms:modified>
</cp:coreProperties>
</file>